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0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990F2-CD58-EB27-887A-0751E919B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A6980D-9C24-77E8-1D98-347E24925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36EBAD-56A8-FA1E-29F0-7DA1C944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EF221-122C-7F7B-537A-E31BE782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6484CE-A71D-3836-4EC4-5687E9FC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437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3CE52-183E-FA34-EE61-BD0558C1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0977B9-FFD8-85AA-B88B-3EA7C1E46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0987DE-8D26-9A7C-B838-0EE1C6921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087F84-D53E-8BB2-ADA3-8BF4471E4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F5D503-E52E-C94F-7E77-0A39EA7F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192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89E308-2900-FB22-56B3-99AA2BBD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A427FA-06A9-0AB1-6BE2-90900BB5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215ED2-8E84-BD82-08C8-9AB1BDBD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C13B8C-96DC-992E-39E4-FB535A04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DE8CC-A8C8-6A8C-8092-4DF07302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3549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718A1-2176-0B24-E75E-EEB390C4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463316-CEBE-F19A-CC57-204462F68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2859CF-FC86-66B5-E45B-924D9434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333972-CE3A-0027-F281-05750558C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C3DEB1-64B5-1818-6286-00D7F6A7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82E187-5711-7B05-715A-BC110312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62208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CC056-3A2E-C063-4F77-052C1F7D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E04BE-6B1A-965D-C7EF-C1376CD53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548460-440B-D1E4-D101-DAFF7FE9D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86BBF9-8398-9D7A-88A6-A228ACFC4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740D10-60B9-CA08-49D9-000A9D5EC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21D745-A4CC-1844-FF6F-C44147CE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B65AE3-5BC9-C143-D634-6E470FF7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A425C6-37BC-C173-9E5F-A65410AC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968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7BA34B-3F18-5AD0-5714-F689A0306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F07164D-C3C6-9333-FF5E-8EDC52B36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FFE6A9-C8A8-EA09-B038-49289D1F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473D08-89B8-3F02-E5EF-48E53480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509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55B7E4-3F1C-75C6-3546-D70E7424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289044-3D7B-2E37-DD47-4D597A86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27DD9B-118F-FB9D-2519-F199E40D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2373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C98F2-0043-2E00-82F0-A14E9F40E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9E22C8-6707-814C-9B29-C401FC7F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C28966-62D2-1190-0DC1-D462771D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92E508-B022-AEE3-2780-A0B7C51C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83F9DF-4CDF-1C2B-DF9E-FAAFC010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D86459-93AA-AD51-6E3A-48B0048A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303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0992D-EC86-C6CB-5FA1-9291EB8FC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9AB11C-CE12-24E9-3833-E83B43557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0FA605-F33D-84E7-554D-C449EB01D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A12FF4-0E10-2B14-1EE9-A72F76A0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D76CB1-9330-560C-F4CA-C79645D8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3403E9-3DF8-DC4A-79E8-069EA07C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7302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15BA74-95AB-110F-C68A-23F54CDD5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296178-212A-F864-49F4-2844C8E60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20AEDA-0518-C127-92F7-E53CB262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9861F5-D399-AFC4-8178-02E55149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5FF8EE-E88A-159E-A013-DD3771E6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967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A45C4C-5DC7-A604-8E21-8341296C6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0DC917-BCA7-6826-267C-8B710AA05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7D4D39-8C52-D900-4D9F-23458EDC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460515-0B15-0CA6-6C15-6A0A9CBE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C08F04-03C5-0A11-632F-99F425FE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1351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5126CD4-9CA8-7622-B69B-A857C1DA0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C2BADF-C58B-D9A3-BE80-EFA80CD81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DFCD58-F76B-8080-38B4-61FAFDFFB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9E9A4-C747-4E99-96A0-51466C9BE64B}" type="datetimeFigureOut">
              <a:rPr lang="fr-CH" smtClean="0"/>
              <a:t>03.05.2023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1F24EE-8966-FA7D-9060-DED98AAEE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714B85-72D7-53E2-F5B3-274DFFF1C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8220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e 4">
            <a:extLst>
              <a:ext uri="{FF2B5EF4-FFF2-40B4-BE49-F238E27FC236}">
                <a16:creationId xmlns:a16="http://schemas.microsoft.com/office/drawing/2014/main" id="{247D6519-01CA-9912-E19B-04214D995EAA}"/>
              </a:ext>
            </a:extLst>
          </p:cNvPr>
          <p:cNvSpPr/>
          <p:nvPr/>
        </p:nvSpPr>
        <p:spPr>
          <a:xfrm>
            <a:off x="4038492" y="668214"/>
            <a:ext cx="2467707" cy="140676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Distribution </a:t>
            </a:r>
            <a:r>
              <a:rPr lang="fr-CH" dirty="0" err="1"/>
              <a:t>LaTeX</a:t>
            </a:r>
            <a:r>
              <a:rPr lang="fr-CH" dirty="0"/>
              <a:t> (compilateur)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C82AA1-29A1-B14D-7435-826B4A58D6C3}"/>
              </a:ext>
            </a:extLst>
          </p:cNvPr>
          <p:cNvSpPr/>
          <p:nvPr/>
        </p:nvSpPr>
        <p:spPr>
          <a:xfrm>
            <a:off x="8047676" y="709441"/>
            <a:ext cx="2253759" cy="27080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C51DDC-B73E-2233-2D93-69735BA10B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5" r="4941"/>
          <a:stretch/>
        </p:blipFill>
        <p:spPr>
          <a:xfrm>
            <a:off x="8069844" y="713637"/>
            <a:ext cx="2209421" cy="1315922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E9F1AFA-5DB9-76F8-ED37-CFC9F5BED606}"/>
              </a:ext>
            </a:extLst>
          </p:cNvPr>
          <p:cNvSpPr/>
          <p:nvPr/>
        </p:nvSpPr>
        <p:spPr>
          <a:xfrm>
            <a:off x="2909871" y="1109616"/>
            <a:ext cx="729761" cy="523964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E7A1027-8C03-897F-CD69-1CE622A26524}"/>
              </a:ext>
            </a:extLst>
          </p:cNvPr>
          <p:cNvSpPr/>
          <p:nvPr/>
        </p:nvSpPr>
        <p:spPr>
          <a:xfrm>
            <a:off x="6872491" y="1109616"/>
            <a:ext cx="729761" cy="523964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914B8FF3-BD11-CF62-C71C-FCDB4A9BAEC8}"/>
              </a:ext>
            </a:extLst>
          </p:cNvPr>
          <p:cNvSpPr/>
          <p:nvPr/>
        </p:nvSpPr>
        <p:spPr>
          <a:xfrm rot="16200000">
            <a:off x="4901675" y="2325949"/>
            <a:ext cx="729761" cy="523964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23" name="Graphique 22" descr="Dossier ouvert contour">
            <a:extLst>
              <a:ext uri="{FF2B5EF4-FFF2-40B4-BE49-F238E27FC236}">
                <a16:creationId xmlns:a16="http://schemas.microsoft.com/office/drawing/2014/main" id="{3C0417CB-4897-2015-E338-C088C044D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440" y="2674304"/>
            <a:ext cx="2253759" cy="2253759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B432BA3A-1150-570A-1C15-F71214AE959F}"/>
              </a:ext>
            </a:extLst>
          </p:cNvPr>
          <p:cNvGrpSpPr/>
          <p:nvPr/>
        </p:nvGrpSpPr>
        <p:grpSpPr>
          <a:xfrm>
            <a:off x="-28494" y="452321"/>
            <a:ext cx="3004196" cy="3004196"/>
            <a:chOff x="462777" y="3430505"/>
            <a:chExt cx="3004196" cy="3004196"/>
          </a:xfrm>
        </p:grpSpPr>
        <p:pic>
          <p:nvPicPr>
            <p:cNvPr id="27" name="Graphique 26" descr="Papier contour">
              <a:extLst>
                <a:ext uri="{FF2B5EF4-FFF2-40B4-BE49-F238E27FC236}">
                  <a16:creationId xmlns:a16="http://schemas.microsoft.com/office/drawing/2014/main" id="{07A3AF92-E968-8D53-7EF5-996283C44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777" y="3430505"/>
              <a:ext cx="3004196" cy="300419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5D75EE-5661-4285-2F58-F48C3405A62E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519" y="4060712"/>
              <a:ext cx="931545" cy="387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1B3173-2DBC-DD7E-30DE-D9A2FAAEB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3792"/>
            <a:stretch/>
          </p:blipFill>
          <p:spPr>
            <a:xfrm>
              <a:off x="1216673" y="4728993"/>
              <a:ext cx="1565251" cy="1230318"/>
            </a:xfrm>
            <a:prstGeom prst="rect">
              <a:avLst/>
            </a:prstGeom>
          </p:spPr>
        </p:pic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3EFCEB25-F048-D613-AF78-844082A2DCA6}"/>
              </a:ext>
            </a:extLst>
          </p:cNvPr>
          <p:cNvSpPr txBox="1"/>
          <p:nvPr/>
        </p:nvSpPr>
        <p:spPr>
          <a:xfrm>
            <a:off x="3767467" y="4666589"/>
            <a:ext cx="2998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Autres fichiers liés tels que les références bibliographiques, les images, etc.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026467B-7531-5C6F-C16A-4A893337194E}"/>
              </a:ext>
            </a:extLst>
          </p:cNvPr>
          <p:cNvSpPr txBox="1"/>
          <p:nvPr/>
        </p:nvSpPr>
        <p:spPr>
          <a:xfrm>
            <a:off x="527537" y="3431852"/>
            <a:ext cx="18815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Éditeur </a:t>
            </a:r>
            <a:r>
              <a:rPr lang="fr-CH" dirty="0" err="1"/>
              <a:t>LaTeX</a:t>
            </a:r>
            <a:endParaRPr lang="fr-CH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8136EA-AD77-9950-FBDD-2733B552AF79}"/>
              </a:ext>
            </a:extLst>
          </p:cNvPr>
          <p:cNvSpPr txBox="1"/>
          <p:nvPr/>
        </p:nvSpPr>
        <p:spPr>
          <a:xfrm>
            <a:off x="7596336" y="3608193"/>
            <a:ext cx="29981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Fichier PDF compilé et lisible par une personne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D71A872B-71D0-CE63-C456-28537EFC9AE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31397"/>
          <a:stretch/>
        </p:blipFill>
        <p:spPr>
          <a:xfrm>
            <a:off x="8110678" y="2074983"/>
            <a:ext cx="2127752" cy="124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8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5BBBF416-C665-9FB0-72A2-C0FB4654E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31" y="879231"/>
            <a:ext cx="461010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 : coins arrondis 6">
            <a:extLst>
              <a:ext uri="{FF2B5EF4-FFF2-40B4-BE49-F238E27FC236}">
                <a16:creationId xmlns:a16="http://schemas.microsoft.com/office/drawing/2014/main" id="{5A82BEC8-CE98-FFE8-B6E3-A76432F5F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287" y="1916343"/>
            <a:ext cx="1173163" cy="531813"/>
          </a:xfrm>
          <a:prstGeom prst="roundRect">
            <a:avLst>
              <a:gd name="adj" fmla="val 5926"/>
            </a:avLst>
          </a:prstGeom>
          <a:solidFill>
            <a:srgbClr val="A8D08D"/>
          </a:solidFill>
          <a:ln w="19050">
            <a:solidFill>
              <a:srgbClr val="A8D08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Partie « préambule »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A031CDF-638C-5261-EF5F-27446B1D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287" y="4206154"/>
            <a:ext cx="1291722" cy="531813"/>
          </a:xfrm>
          <a:prstGeom prst="roundRect">
            <a:avLst>
              <a:gd name="adj" fmla="val 5926"/>
            </a:avLst>
          </a:prstGeom>
          <a:solidFill>
            <a:srgbClr val="FF9999"/>
          </a:solidFill>
          <a:ln w="19050">
            <a:solidFill>
              <a:srgbClr val="FF99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Partie « Corps du document »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5A83D7AE-3B9B-19C7-F9CA-E87A5453C69B}"/>
              </a:ext>
            </a:extLst>
          </p:cNvPr>
          <p:cNvSpPr/>
          <p:nvPr/>
        </p:nvSpPr>
        <p:spPr>
          <a:xfrm>
            <a:off x="6975231" y="879230"/>
            <a:ext cx="211455" cy="2606040"/>
          </a:xfrm>
          <a:prstGeom prst="rightBrace">
            <a:avLst>
              <a:gd name="adj1" fmla="val 50286"/>
              <a:gd name="adj2" fmla="val 50000"/>
            </a:avLst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H"/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5B2EE934-BFFD-65A7-C6A1-3F35DFE85EEE}"/>
              </a:ext>
            </a:extLst>
          </p:cNvPr>
          <p:cNvSpPr/>
          <p:nvPr/>
        </p:nvSpPr>
        <p:spPr>
          <a:xfrm>
            <a:off x="6975231" y="3616716"/>
            <a:ext cx="211455" cy="1710690"/>
          </a:xfrm>
          <a:prstGeom prst="rightBrace">
            <a:avLst>
              <a:gd name="adj1" fmla="val 50286"/>
              <a:gd name="adj2" fmla="val 50000"/>
            </a:avLst>
          </a:prstGeom>
          <a:ln w="28575">
            <a:solidFill>
              <a:srgbClr val="FF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37D077-6557-30E8-9ED8-05F335AF0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131" y="4220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A431115-9C60-695A-5F8C-4B5A23BB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131" y="8792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6488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écran, capture d’écran, noir&#10;&#10;Description générée automatiquement">
            <a:extLst>
              <a:ext uri="{FF2B5EF4-FFF2-40B4-BE49-F238E27FC236}">
                <a16:creationId xmlns:a16="http://schemas.microsoft.com/office/drawing/2014/main" id="{A7DAAA5A-CF46-FF6F-09C0-9BE0B60B4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6" y="349379"/>
            <a:ext cx="8630854" cy="574437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2F60A44-673A-BC39-4249-904692EF2490}"/>
              </a:ext>
            </a:extLst>
          </p:cNvPr>
          <p:cNvSpPr/>
          <p:nvPr/>
        </p:nvSpPr>
        <p:spPr>
          <a:xfrm>
            <a:off x="5935134" y="888999"/>
            <a:ext cx="764572" cy="457200"/>
          </a:xfrm>
          <a:prstGeom prst="roundRect">
            <a:avLst>
              <a:gd name="adj" fmla="val 7408"/>
            </a:avLst>
          </a:prstGeom>
          <a:noFill/>
          <a:ln w="571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519764E-3476-A38E-CA0B-D988A0069B87}"/>
              </a:ext>
            </a:extLst>
          </p:cNvPr>
          <p:cNvSpPr/>
          <p:nvPr/>
        </p:nvSpPr>
        <p:spPr>
          <a:xfrm>
            <a:off x="7006166" y="956733"/>
            <a:ext cx="1667934" cy="2772834"/>
          </a:xfrm>
          <a:prstGeom prst="roundRect">
            <a:avLst>
              <a:gd name="adj" fmla="val 7276"/>
            </a:avLst>
          </a:prstGeom>
          <a:noFill/>
          <a:ln w="3810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6DBDC9-BF58-1C2E-5ECA-B18B94E379CA}"/>
              </a:ext>
            </a:extLst>
          </p:cNvPr>
          <p:cNvSpPr/>
          <p:nvPr/>
        </p:nvSpPr>
        <p:spPr>
          <a:xfrm>
            <a:off x="1485899" y="2015066"/>
            <a:ext cx="3966634" cy="1947334"/>
          </a:xfrm>
          <a:prstGeom prst="roundRect">
            <a:avLst>
              <a:gd name="adj" fmla="val 7408"/>
            </a:avLst>
          </a:prstGeom>
          <a:noFill/>
          <a:ln w="3810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95C483D-76AE-D72A-9ABD-D319C3D2A4BF}"/>
              </a:ext>
            </a:extLst>
          </p:cNvPr>
          <p:cNvCxnSpPr>
            <a:cxnSpLocks/>
          </p:cNvCxnSpPr>
          <p:nvPr/>
        </p:nvCxnSpPr>
        <p:spPr>
          <a:xfrm>
            <a:off x="6654799" y="1346199"/>
            <a:ext cx="304801" cy="26670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53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85B0BEB3-C0E3-681B-2227-3B255BBD1400}"/>
              </a:ext>
            </a:extLst>
          </p:cNvPr>
          <p:cNvSpPr/>
          <p:nvPr/>
        </p:nvSpPr>
        <p:spPr>
          <a:xfrm>
            <a:off x="3509801" y="3095611"/>
            <a:ext cx="542925" cy="600075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8B8D06-5EC8-3337-BD7B-D87B2A369EE5}"/>
              </a:ext>
            </a:extLst>
          </p:cNvPr>
          <p:cNvSpPr/>
          <p:nvPr/>
        </p:nvSpPr>
        <p:spPr>
          <a:xfrm>
            <a:off x="885825" y="2600325"/>
            <a:ext cx="5753100" cy="1514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40BC37-3CB9-5C84-4711-8C45DDCCA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1" y="2708971"/>
            <a:ext cx="2501709" cy="12971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C4E70B-0831-E4D1-3BC6-93F6536B88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55" r="10176"/>
          <a:stretch/>
        </p:blipFill>
        <p:spPr>
          <a:xfrm>
            <a:off x="4103876" y="2679267"/>
            <a:ext cx="2483898" cy="138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0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31C566-FCB6-D939-3394-6781F4D2F9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65" r="5229"/>
          <a:stretch/>
        </p:blipFill>
        <p:spPr>
          <a:xfrm>
            <a:off x="4636207" y="1409700"/>
            <a:ext cx="2766916" cy="473189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954454-EF62-4744-7E4E-228449554E97}"/>
              </a:ext>
            </a:extLst>
          </p:cNvPr>
          <p:cNvSpPr/>
          <p:nvPr/>
        </p:nvSpPr>
        <p:spPr>
          <a:xfrm>
            <a:off x="2794850" y="1826887"/>
            <a:ext cx="161778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et opérateurs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D7784C8-0C52-DCAA-F4CA-07310FDFEE6C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412635" y="1974443"/>
            <a:ext cx="287283" cy="3252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AB85FEF-A3E3-74B6-E79E-CB363A2324CA}"/>
              </a:ext>
            </a:extLst>
          </p:cNvPr>
          <p:cNvSpPr/>
          <p:nvPr/>
        </p:nvSpPr>
        <p:spPr>
          <a:xfrm>
            <a:off x="5210773" y="2079340"/>
            <a:ext cx="652700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Flèches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AA1B52F-3D3E-0F0D-540C-9BA0B6D8F8AD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943739" y="2226896"/>
            <a:ext cx="267034" cy="56219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9FDDEE2-C420-B4D8-2B7B-A03A33AE00B0}"/>
              </a:ext>
            </a:extLst>
          </p:cNvPr>
          <p:cNvSpPr/>
          <p:nvPr/>
        </p:nvSpPr>
        <p:spPr>
          <a:xfrm>
            <a:off x="3214540" y="2378828"/>
            <a:ext cx="119809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divers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8E6D428-C09F-8EBC-4248-181834B6886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412635" y="2526384"/>
            <a:ext cx="287283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3CEE0E3-4CF2-15AC-2354-A72EAD124265}"/>
              </a:ext>
            </a:extLst>
          </p:cNvPr>
          <p:cNvSpPr/>
          <p:nvPr/>
        </p:nvSpPr>
        <p:spPr>
          <a:xfrm>
            <a:off x="5210773" y="2663024"/>
            <a:ext cx="1689648" cy="362980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Délimiteurs (parenthèses, crochets…)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103B299-67B6-5ED0-4402-79D5F0E783B1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4943739" y="2821496"/>
            <a:ext cx="267034" cy="2301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9C7B1DE-4F05-511A-6F43-191D00EC45D0}"/>
              </a:ext>
            </a:extLst>
          </p:cNvPr>
          <p:cNvSpPr/>
          <p:nvPr/>
        </p:nvSpPr>
        <p:spPr>
          <a:xfrm>
            <a:off x="3214540" y="2930769"/>
            <a:ext cx="119809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Lettres grecques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A1384F7-A661-E5C7-BC4F-FFC7E4CD4661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4412634" y="3630266"/>
            <a:ext cx="287283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73E42C6-38E1-A7E9-E285-A9DB1CD965AE}"/>
              </a:ext>
            </a:extLst>
          </p:cNvPr>
          <p:cNvSpPr/>
          <p:nvPr/>
        </p:nvSpPr>
        <p:spPr>
          <a:xfrm>
            <a:off x="5210773" y="3184475"/>
            <a:ext cx="1689648" cy="37990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fréquemment utilisés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8D06444-EB38-C072-8F55-9D21E7B6D809}"/>
              </a:ext>
            </a:extLst>
          </p:cNvPr>
          <p:cNvCxnSpPr>
            <a:cxnSpLocks/>
          </p:cNvCxnSpPr>
          <p:nvPr/>
        </p:nvCxnSpPr>
        <p:spPr>
          <a:xfrm flipH="1">
            <a:off x="4943739" y="3353804"/>
            <a:ext cx="267034" cy="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B359F94-5C56-B60C-B9A9-EC71B6A4C815}"/>
              </a:ext>
            </a:extLst>
          </p:cNvPr>
          <p:cNvSpPr/>
          <p:nvPr/>
        </p:nvSpPr>
        <p:spPr>
          <a:xfrm>
            <a:off x="3214539" y="3482710"/>
            <a:ext cx="119809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favoris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E3CE6E7-785E-0C9F-1E13-00C9E1A77C3B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4412635" y="3078325"/>
            <a:ext cx="287282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296A43BA-6451-3BBA-4862-F3F44987432A}"/>
              </a:ext>
            </a:extLst>
          </p:cNvPr>
          <p:cNvSpPr/>
          <p:nvPr/>
        </p:nvSpPr>
        <p:spPr>
          <a:xfrm>
            <a:off x="5174841" y="4367792"/>
            <a:ext cx="1689648" cy="37990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Création d’une équation avec $ $</a:t>
            </a: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17008E0-B17F-F871-0E9D-174AC6D7DA5A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6864489" y="4557747"/>
            <a:ext cx="223572" cy="20624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88769270-AD65-84EC-3153-0A649E6DBFD7}"/>
              </a:ext>
            </a:extLst>
          </p:cNvPr>
          <p:cNvSpPr/>
          <p:nvPr/>
        </p:nvSpPr>
        <p:spPr>
          <a:xfrm>
            <a:off x="7619519" y="4747701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Indice</a:t>
            </a: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07BE66DA-5206-74F7-FB5F-FBDC1FF8C178}"/>
              </a:ext>
            </a:extLst>
          </p:cNvPr>
          <p:cNvCxnSpPr>
            <a:cxnSpLocks/>
            <a:stCxn id="50" idx="1"/>
          </p:cNvCxnSpPr>
          <p:nvPr/>
        </p:nvCxnSpPr>
        <p:spPr>
          <a:xfrm flipH="1" flipV="1">
            <a:off x="7299960" y="4885988"/>
            <a:ext cx="319559" cy="6273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4AF89224-2F51-85B1-D781-FDFFD2267F06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6860766" y="5088329"/>
            <a:ext cx="227295" cy="42167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CB53EADD-5581-BFFB-CC82-E9724C2A4595}"/>
              </a:ext>
            </a:extLst>
          </p:cNvPr>
          <p:cNvSpPr/>
          <p:nvPr/>
        </p:nvSpPr>
        <p:spPr>
          <a:xfrm>
            <a:off x="5394960" y="4937656"/>
            <a:ext cx="1465806" cy="301345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exposant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A9CEF524-50EF-EC3B-AFE7-DF6454B9D5AB}"/>
              </a:ext>
            </a:extLst>
          </p:cNvPr>
          <p:cNvSpPr/>
          <p:nvPr/>
        </p:nvSpPr>
        <p:spPr>
          <a:xfrm>
            <a:off x="7626695" y="5239001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\frac</a:t>
            </a:r>
          </a:p>
        </p:txBody>
      </p: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39FCD662-2128-3D87-B1D3-1C5A26288DEF}"/>
              </a:ext>
            </a:extLst>
          </p:cNvPr>
          <p:cNvCxnSpPr>
            <a:cxnSpLocks/>
            <a:stCxn id="65" idx="1"/>
          </p:cNvCxnSpPr>
          <p:nvPr/>
        </p:nvCxnSpPr>
        <p:spPr>
          <a:xfrm flipH="1" flipV="1">
            <a:off x="7299960" y="5383560"/>
            <a:ext cx="326735" cy="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ACC7FC06-9439-F1CD-6B56-366A8825EF03}"/>
              </a:ext>
            </a:extLst>
          </p:cNvPr>
          <p:cNvSpPr/>
          <p:nvPr/>
        </p:nvSpPr>
        <p:spPr>
          <a:xfrm>
            <a:off x="7619518" y="5810599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racine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AE620A1F-CB72-3683-2707-655CB4567C11}"/>
              </a:ext>
            </a:extLst>
          </p:cNvPr>
          <p:cNvCxnSpPr>
            <a:cxnSpLocks/>
            <a:stCxn id="69" idx="1"/>
          </p:cNvCxnSpPr>
          <p:nvPr/>
        </p:nvCxnSpPr>
        <p:spPr>
          <a:xfrm flipH="1" flipV="1">
            <a:off x="7292783" y="5928296"/>
            <a:ext cx="326735" cy="26863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8ADB51EF-C973-32D0-5DC0-FC92F88FAEF1}"/>
              </a:ext>
            </a:extLst>
          </p:cNvPr>
          <p:cNvSpPr/>
          <p:nvPr/>
        </p:nvSpPr>
        <p:spPr>
          <a:xfrm>
            <a:off x="5518721" y="5528120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\</a:t>
            </a:r>
            <a:r>
              <a:rPr lang="fr-CH" sz="1200" dirty="0" err="1">
                <a:solidFill>
                  <a:schemeClr val="tx1"/>
                </a:solidFill>
              </a:rPr>
              <a:t>dfrac</a:t>
            </a:r>
            <a:endParaRPr lang="fr-CH" sz="1200" dirty="0">
              <a:solidFill>
                <a:schemeClr val="tx1"/>
              </a:solidFill>
            </a:endParaRPr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A8EFE2BF-9CF4-1D87-A8CC-D5D43808DEAE}"/>
              </a:ext>
            </a:extLst>
          </p:cNvPr>
          <p:cNvCxnSpPr>
            <a:cxnSpLocks/>
          </p:cNvCxnSpPr>
          <p:nvPr/>
        </p:nvCxnSpPr>
        <p:spPr>
          <a:xfrm>
            <a:off x="6860766" y="5672679"/>
            <a:ext cx="223572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79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77C82F-D039-2BEC-7D32-F1C1D46D19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" r="1004" b="969"/>
          <a:stretch/>
        </p:blipFill>
        <p:spPr>
          <a:xfrm>
            <a:off x="3853961" y="920812"/>
            <a:ext cx="4484077" cy="50163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A713A5-A809-8950-CD82-5B15C705ECFB}"/>
              </a:ext>
            </a:extLst>
          </p:cNvPr>
          <p:cNvSpPr/>
          <p:nvPr/>
        </p:nvSpPr>
        <p:spPr>
          <a:xfrm>
            <a:off x="2457450" y="1169662"/>
            <a:ext cx="1396511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Equation en ligne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4AD402B-2A76-CF11-1C4C-5A4432B60A0D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5600700" y="1606945"/>
            <a:ext cx="385762" cy="2526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6FD5611-E771-35B2-081A-EA674C7FC58D}"/>
              </a:ext>
            </a:extLst>
          </p:cNvPr>
          <p:cNvSpPr/>
          <p:nvPr/>
        </p:nvSpPr>
        <p:spPr>
          <a:xfrm>
            <a:off x="5986462" y="1402422"/>
            <a:ext cx="1920386" cy="40904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Equation sur nouvelle ligne pour mettre en évidence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20F907A-FC83-E369-B389-E4F713AAD42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853960" y="1962460"/>
            <a:ext cx="298940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04EDBA-DE1B-96EF-9D8E-12E407ED164E}"/>
              </a:ext>
            </a:extLst>
          </p:cNvPr>
          <p:cNvSpPr/>
          <p:nvPr/>
        </p:nvSpPr>
        <p:spPr>
          <a:xfrm>
            <a:off x="2457449" y="1814904"/>
            <a:ext cx="1396511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Equation numérotée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E65191-7ECE-7281-D1A5-CDFCE2FBFD53}"/>
              </a:ext>
            </a:extLst>
          </p:cNvPr>
          <p:cNvSpPr/>
          <p:nvPr/>
        </p:nvSpPr>
        <p:spPr>
          <a:xfrm>
            <a:off x="2314575" y="2358866"/>
            <a:ext cx="153938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Aligner les équations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80A578E-64BB-D6A9-DAAC-8FBCFCA71F81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3853960" y="2257425"/>
            <a:ext cx="298940" cy="248997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57C2FE6-3B87-F1DB-7988-EE3E286F2326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853960" y="2506422"/>
            <a:ext cx="298940" cy="817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A8F7729-DE56-4946-A807-D4B6EEB682A3}"/>
              </a:ext>
            </a:extLst>
          </p:cNvPr>
          <p:cNvSpPr/>
          <p:nvPr/>
        </p:nvSpPr>
        <p:spPr>
          <a:xfrm>
            <a:off x="5600700" y="2739866"/>
            <a:ext cx="130492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Indice et exposant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8E5D8E9-279B-A79C-3BAD-DB062DB24E67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5133975" y="2739866"/>
            <a:ext cx="466725" cy="14755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A1570E5-E46F-831C-84EC-066EBDB0923E}"/>
              </a:ext>
            </a:extLst>
          </p:cNvPr>
          <p:cNvCxnSpPr>
            <a:cxnSpLocks/>
          </p:cNvCxnSpPr>
          <p:nvPr/>
        </p:nvCxnSpPr>
        <p:spPr>
          <a:xfrm flipH="1">
            <a:off x="5238750" y="2887422"/>
            <a:ext cx="361950" cy="14755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142BD88-BF06-C70F-8EDE-AFCEAABE5100}"/>
              </a:ext>
            </a:extLst>
          </p:cNvPr>
          <p:cNvSpPr/>
          <p:nvPr/>
        </p:nvSpPr>
        <p:spPr>
          <a:xfrm>
            <a:off x="1914526" y="4682966"/>
            <a:ext cx="1939434" cy="36528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Fonctions mathématiques (sin, cos, tan, etc.)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25D26D9B-6D6F-E347-B1DF-71CEAEC74989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3853960" y="4865608"/>
            <a:ext cx="298940" cy="115967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C350C556-4903-8D18-9092-78B8AABA7949}"/>
              </a:ext>
            </a:extLst>
          </p:cNvPr>
          <p:cNvSpPr/>
          <p:nvPr/>
        </p:nvSpPr>
        <p:spPr>
          <a:xfrm>
            <a:off x="1914526" y="5458951"/>
            <a:ext cx="1939434" cy="36528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Espacement des caractères dans une équation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8B40B0D-F7AE-B762-2F8D-AD278DFE957C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853960" y="5641593"/>
            <a:ext cx="298940" cy="24170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04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49D27C-6654-53D3-B7D2-355683A03A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70" b="3421"/>
          <a:stretch/>
        </p:blipFill>
        <p:spPr>
          <a:xfrm>
            <a:off x="1602575" y="1496829"/>
            <a:ext cx="6490547" cy="308626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EA4EB8-5DCC-2785-A56E-7ACB45C64446}"/>
              </a:ext>
            </a:extLst>
          </p:cNvPr>
          <p:cNvSpPr/>
          <p:nvPr/>
        </p:nvSpPr>
        <p:spPr>
          <a:xfrm>
            <a:off x="220738" y="2201126"/>
            <a:ext cx="1288455" cy="35703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Code </a:t>
            </a:r>
            <a:r>
              <a:rPr lang="fr-CH" sz="1200" dirty="0" err="1">
                <a:solidFill>
                  <a:schemeClr val="tx1"/>
                </a:solidFill>
              </a:rPr>
              <a:t>LaTeX</a:t>
            </a:r>
            <a:r>
              <a:rPr lang="fr-CH" sz="1200" dirty="0">
                <a:solidFill>
                  <a:schemeClr val="tx1"/>
                </a:solidFill>
              </a:rPr>
              <a:t> créé automatiquement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D4A7C37-76F4-8906-F954-8AE9B64BD5B4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509193" y="2298858"/>
            <a:ext cx="308605" cy="8078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D789E01-D285-3FB2-BE17-EE84986D15D6}"/>
              </a:ext>
            </a:extLst>
          </p:cNvPr>
          <p:cNvSpPr/>
          <p:nvPr/>
        </p:nvSpPr>
        <p:spPr>
          <a:xfrm>
            <a:off x="42497" y="2979060"/>
            <a:ext cx="1472404" cy="38113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Formules, symboles, fonctions, etc.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0453361-48CD-F4C6-7C79-01B60163C57D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1514901" y="3094629"/>
            <a:ext cx="302897" cy="7499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AD9054C-1C92-1257-6245-C7EAE43FD5C3}"/>
              </a:ext>
            </a:extLst>
          </p:cNvPr>
          <p:cNvSpPr/>
          <p:nvPr/>
        </p:nvSpPr>
        <p:spPr>
          <a:xfrm>
            <a:off x="42497" y="3758923"/>
            <a:ext cx="1472404" cy="38999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Liste de choix dans l’onglet sélectionné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CCAC5F4-A675-D6F4-EACA-A4B2F6F34FC7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1514901" y="3841599"/>
            <a:ext cx="245660" cy="112322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A50B8ED-3BE8-0323-C222-B430731011FB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514901" y="3953921"/>
            <a:ext cx="245660" cy="19499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28E1545-1257-5EB7-095B-E112F066E16F}"/>
              </a:ext>
            </a:extLst>
          </p:cNvPr>
          <p:cNvSpPr/>
          <p:nvPr/>
        </p:nvSpPr>
        <p:spPr>
          <a:xfrm>
            <a:off x="7025601" y="2849393"/>
            <a:ext cx="1472404" cy="38113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Résultat visuel de l’équation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EDA86E4-C984-6769-4861-C9D54160CC5F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6762466" y="2636795"/>
            <a:ext cx="263135" cy="403165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00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68D2AB-516D-9A1F-1D20-CF687666B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34" y="1532622"/>
            <a:ext cx="5964125" cy="272718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1D1B8184-3FBF-26BD-7776-E6711C234BFD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801449" y="1968318"/>
            <a:ext cx="204717" cy="13619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7647D2C-61E3-B555-1ABF-026C82DFF230}"/>
              </a:ext>
            </a:extLst>
          </p:cNvPr>
          <p:cNvSpPr/>
          <p:nvPr/>
        </p:nvSpPr>
        <p:spPr>
          <a:xfrm>
            <a:off x="785812" y="1693498"/>
            <a:ext cx="1015637" cy="54963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Formules, symboles, fonctions, etc.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FD7FD27-D3C6-1C99-005A-0B12E36622CC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801449" y="1632969"/>
            <a:ext cx="600557" cy="335349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4A718C8-9113-31D7-4702-10AFB6B85325}"/>
              </a:ext>
            </a:extLst>
          </p:cNvPr>
          <p:cNvSpPr/>
          <p:nvPr/>
        </p:nvSpPr>
        <p:spPr>
          <a:xfrm>
            <a:off x="704850" y="3197413"/>
            <a:ext cx="1250356" cy="35703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Code </a:t>
            </a:r>
            <a:r>
              <a:rPr lang="fr-CH" sz="1200" dirty="0" err="1">
                <a:solidFill>
                  <a:schemeClr val="tx1"/>
                </a:solidFill>
              </a:rPr>
              <a:t>LaTeX</a:t>
            </a:r>
            <a:r>
              <a:rPr lang="fr-CH" sz="1200" dirty="0">
                <a:solidFill>
                  <a:schemeClr val="tx1"/>
                </a:solidFill>
              </a:rPr>
              <a:t> créé automatiquement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0FD7471-2F74-FDBB-7141-9C9C6A101273}"/>
              </a:ext>
            </a:extLst>
          </p:cNvPr>
          <p:cNvSpPr/>
          <p:nvPr/>
        </p:nvSpPr>
        <p:spPr>
          <a:xfrm>
            <a:off x="2197290" y="3747485"/>
            <a:ext cx="1472404" cy="38113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Résultat visuel de l’équation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077B182-2970-6A89-19A2-DE993ECE1F66}"/>
              </a:ext>
            </a:extLst>
          </p:cNvPr>
          <p:cNvCxnSpPr>
            <a:cxnSpLocks/>
          </p:cNvCxnSpPr>
          <p:nvPr/>
        </p:nvCxnSpPr>
        <p:spPr>
          <a:xfrm flipV="1">
            <a:off x="1955206" y="3095625"/>
            <a:ext cx="397469" cy="13619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F32248B-4395-41EE-56DC-9E1BC2B6729B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3669694" y="3938052"/>
            <a:ext cx="472402" cy="7907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98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BD5409-EF61-E340-BEB1-4CDFC019D078}"/>
              </a:ext>
            </a:extLst>
          </p:cNvPr>
          <p:cNvSpPr/>
          <p:nvPr/>
        </p:nvSpPr>
        <p:spPr>
          <a:xfrm>
            <a:off x="2620645" y="625158"/>
            <a:ext cx="6950710" cy="56076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H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623875-B8BF-C0D4-69CA-B8E79465B49F}"/>
              </a:ext>
            </a:extLst>
          </p:cNvPr>
          <p:cNvGrpSpPr/>
          <p:nvPr/>
        </p:nvGrpSpPr>
        <p:grpSpPr>
          <a:xfrm>
            <a:off x="2852102" y="710565"/>
            <a:ext cx="6487797" cy="5436871"/>
            <a:chOff x="0" y="0"/>
            <a:chExt cx="6763661" cy="56683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5F48B6D-5D82-9981-92B7-0563B57C0679}"/>
                </a:ext>
              </a:extLst>
            </p:cNvPr>
            <p:cNvGrpSpPr/>
            <p:nvPr/>
          </p:nvGrpSpPr>
          <p:grpSpPr>
            <a:xfrm>
              <a:off x="4782393" y="4588184"/>
              <a:ext cx="971550" cy="1080135"/>
              <a:chOff x="0" y="0"/>
              <a:chExt cx="1296144" cy="144081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2EFD666-2317-0B52-3A83-AC28EB5D259F}"/>
                  </a:ext>
                </a:extLst>
              </p:cNvPr>
              <p:cNvSpPr/>
              <p:nvPr/>
            </p:nvSpPr>
            <p:spPr>
              <a:xfrm>
                <a:off x="0" y="0"/>
                <a:ext cx="1296144" cy="144081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CH"/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AB8785AC-C878-56FD-6EBF-54302248405D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16024"/>
                <a:ext cx="1296144" cy="5399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F5A81565-DD82-44B7-7B10-7806E35E35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2002" r="1503"/>
              <a:stretch/>
            </p:blipFill>
            <p:spPr>
              <a:xfrm>
                <a:off x="0" y="986855"/>
                <a:ext cx="1013152" cy="291232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B8D0DA4-B3B2-03AF-E73D-CB6D47D263A9}"/>
                </a:ext>
              </a:extLst>
            </p:cNvPr>
            <p:cNvGrpSpPr/>
            <p:nvPr/>
          </p:nvGrpSpPr>
          <p:grpSpPr>
            <a:xfrm>
              <a:off x="0" y="0"/>
              <a:ext cx="6763661" cy="4636540"/>
              <a:chOff x="0" y="0"/>
              <a:chExt cx="6763661" cy="4636540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89FC20E-2A19-6BCC-4F16-00202C887CA9}"/>
                  </a:ext>
                </a:extLst>
              </p:cNvPr>
              <p:cNvGrpSpPr/>
              <p:nvPr/>
            </p:nvGrpSpPr>
            <p:grpSpPr>
              <a:xfrm>
                <a:off x="3738520" y="841572"/>
                <a:ext cx="3025141" cy="3705862"/>
                <a:chOff x="469430" y="0"/>
                <a:chExt cx="3026737" cy="3941071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75D4147B-2F0E-689B-AF24-3B7B2122B531}"/>
                    </a:ext>
                  </a:extLst>
                </p:cNvPr>
                <p:cNvGrpSpPr/>
                <p:nvPr/>
              </p:nvGrpSpPr>
              <p:grpSpPr>
                <a:xfrm>
                  <a:off x="1084333" y="0"/>
                  <a:ext cx="1794973" cy="862206"/>
                  <a:chOff x="1082815" y="0"/>
                  <a:chExt cx="1794973" cy="862206"/>
                </a:xfrm>
                <a:solidFill>
                  <a:srgbClr val="EDCBD3"/>
                </a:solidFill>
              </p:grpSpPr>
              <p:grpSp>
                <p:nvGrpSpPr>
                  <p:cNvPr id="28" name="Groupe 27">
                    <a:extLst>
                      <a:ext uri="{FF2B5EF4-FFF2-40B4-BE49-F238E27FC236}">
                        <a16:creationId xmlns:a16="http://schemas.microsoft.com/office/drawing/2014/main" id="{ACE0A532-9923-7F80-CB9D-E24B306F4DE2}"/>
                      </a:ext>
                    </a:extLst>
                  </p:cNvPr>
                  <p:cNvGrpSpPr/>
                  <p:nvPr/>
                </p:nvGrpSpPr>
                <p:grpSpPr>
                  <a:xfrm>
                    <a:off x="1082815" y="0"/>
                    <a:ext cx="1794973" cy="862206"/>
                    <a:chOff x="1082815" y="0"/>
                    <a:chExt cx="1794973" cy="862206"/>
                  </a:xfrm>
                  <a:grpFill/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F199DD77-179B-207C-62E9-63112FC7CE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2815" y="0"/>
                      <a:ext cx="1794973" cy="438531"/>
                    </a:xfrm>
                    <a:prstGeom prst="rect">
                      <a:avLst/>
                    </a:pr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CH" sz="1800" kern="120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Fichier .bib</a:t>
                      </a:r>
                      <a:endParaRPr lang="fr-CH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D4CC9938-522C-591F-94CE-2DE209D64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2815" y="423675"/>
                      <a:ext cx="1794973" cy="438531"/>
                    </a:xfrm>
                    <a:prstGeom prst="rect">
                      <a:avLst/>
                    </a:pr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CH" sz="1600" kern="120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BibTeX    BibLaTeX</a:t>
                      </a:r>
                      <a:endParaRPr lang="fr-CH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32" name="Connecteur droit 31">
                      <a:extLst>
                        <a:ext uri="{FF2B5EF4-FFF2-40B4-BE49-F238E27FC236}">
                          <a16:creationId xmlns:a16="http://schemas.microsoft.com/office/drawing/2014/main" id="{818E2C5A-40AA-A073-AE64-B992CDCADB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980302" y="423675"/>
                      <a:ext cx="0" cy="438531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1C685DF9-B11E-2DF6-F682-CF439D4A159A}"/>
                      </a:ext>
                    </a:extLst>
                  </p:cNvPr>
                  <p:cNvCxnSpPr/>
                  <p:nvPr/>
                </p:nvCxnSpPr>
                <p:spPr>
                  <a:xfrm>
                    <a:off x="1082815" y="423675"/>
                    <a:ext cx="1794973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883A6DD-74A8-5CAF-D393-FBE9D9214099}"/>
                    </a:ext>
                  </a:extLst>
                </p:cNvPr>
                <p:cNvSpPr/>
                <p:nvPr/>
              </p:nvSpPr>
              <p:spPr>
                <a:xfrm>
                  <a:off x="2173104" y="1257436"/>
                  <a:ext cx="1207000" cy="55721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biblatex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B727154-3147-2915-51B3-BBE29C1227EA}"/>
                    </a:ext>
                  </a:extLst>
                </p:cNvPr>
                <p:cNvSpPr/>
                <p:nvPr/>
              </p:nvSpPr>
              <p:spPr>
                <a:xfrm>
                  <a:off x="693212" y="1257662"/>
                  <a:ext cx="1008112" cy="55721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natbib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39E7FD2-450B-6C10-EFF2-FA029AF00514}"/>
                    </a:ext>
                  </a:extLst>
                </p:cNvPr>
                <p:cNvSpPr/>
                <p:nvPr/>
              </p:nvSpPr>
              <p:spPr>
                <a:xfrm>
                  <a:off x="693212" y="2309866"/>
                  <a:ext cx="1008112" cy="379262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bibtex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A8FD4EB-5CD9-5B1A-4DA3-527D659A67C8}"/>
                    </a:ext>
                  </a:extLst>
                </p:cNvPr>
                <p:cNvSpPr/>
                <p:nvPr/>
              </p:nvSpPr>
              <p:spPr>
                <a:xfrm>
                  <a:off x="2273468" y="2309866"/>
                  <a:ext cx="1008112" cy="379262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biber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8" name="Connecteur droit avec flèche 17">
                  <a:extLst>
                    <a:ext uri="{FF2B5EF4-FFF2-40B4-BE49-F238E27FC236}">
                      <a16:creationId xmlns:a16="http://schemas.microsoft.com/office/drawing/2014/main" id="{6372C4E2-BE3F-BFCF-E2D0-C2CC6B89D557}"/>
                    </a:ext>
                  </a:extLst>
                </p:cNvPr>
                <p:cNvCxnSpPr>
                  <a:cxnSpLocks/>
                  <a:stCxn id="15" idx="2"/>
                  <a:endCxn id="16" idx="0"/>
                </p:cNvCxnSpPr>
                <p:nvPr/>
              </p:nvCxnSpPr>
              <p:spPr>
                <a:xfrm>
                  <a:off x="1197268" y="1814875"/>
                  <a:ext cx="0" cy="49499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avec flèche 18">
                  <a:extLst>
                    <a:ext uri="{FF2B5EF4-FFF2-40B4-BE49-F238E27FC236}">
                      <a16:creationId xmlns:a16="http://schemas.microsoft.com/office/drawing/2014/main" id="{AE061E3E-0CF9-B62D-826E-E1F4DB408FFA}"/>
                    </a:ext>
                  </a:extLst>
                </p:cNvPr>
                <p:cNvCxnSpPr>
                  <a:cxnSpLocks/>
                  <a:endCxn id="15" idx="0"/>
                </p:cNvCxnSpPr>
                <p:nvPr/>
              </p:nvCxnSpPr>
              <p:spPr>
                <a:xfrm flipH="1">
                  <a:off x="1197268" y="868570"/>
                  <a:ext cx="316461" cy="38909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avec flèche 19">
                  <a:extLst>
                    <a:ext uri="{FF2B5EF4-FFF2-40B4-BE49-F238E27FC236}">
                      <a16:creationId xmlns:a16="http://schemas.microsoft.com/office/drawing/2014/main" id="{519C47DC-E887-8479-FA77-6B0DEF482107}"/>
                    </a:ext>
                  </a:extLst>
                </p:cNvPr>
                <p:cNvCxnSpPr>
                  <a:cxnSpLocks/>
                  <a:stCxn id="16" idx="2"/>
                  <a:endCxn id="24" idx="0"/>
                </p:cNvCxnSpPr>
                <p:nvPr/>
              </p:nvCxnSpPr>
              <p:spPr>
                <a:xfrm flipH="1">
                  <a:off x="1189646" y="2689128"/>
                  <a:ext cx="7622" cy="50303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avec flèche 20">
                  <a:extLst>
                    <a:ext uri="{FF2B5EF4-FFF2-40B4-BE49-F238E27FC236}">
                      <a16:creationId xmlns:a16="http://schemas.microsoft.com/office/drawing/2014/main" id="{591AA1D5-D9A4-E61F-AB24-9A68E50D5EF4}"/>
                    </a:ext>
                  </a:extLst>
                </p:cNvPr>
                <p:cNvCxnSpPr>
                  <a:cxnSpLocks/>
                  <a:stCxn id="14" idx="2"/>
                  <a:endCxn id="17" idx="0"/>
                </p:cNvCxnSpPr>
                <p:nvPr/>
              </p:nvCxnSpPr>
              <p:spPr>
                <a:xfrm>
                  <a:off x="2776604" y="1814647"/>
                  <a:ext cx="921" cy="49521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avec flèche 21">
                  <a:extLst>
                    <a:ext uri="{FF2B5EF4-FFF2-40B4-BE49-F238E27FC236}">
                      <a16:creationId xmlns:a16="http://schemas.microsoft.com/office/drawing/2014/main" id="{59036890-E434-EE19-3CF7-DF58B5FA22DB}"/>
                    </a:ext>
                  </a:extLst>
                </p:cNvPr>
                <p:cNvCxnSpPr>
                  <a:cxnSpLocks/>
                  <a:endCxn id="14" idx="0"/>
                </p:cNvCxnSpPr>
                <p:nvPr/>
              </p:nvCxnSpPr>
              <p:spPr>
                <a:xfrm>
                  <a:off x="2485268" y="868384"/>
                  <a:ext cx="291336" cy="38905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avec flèche 22">
                  <a:extLst>
                    <a:ext uri="{FF2B5EF4-FFF2-40B4-BE49-F238E27FC236}">
                      <a16:creationId xmlns:a16="http://schemas.microsoft.com/office/drawing/2014/main" id="{46DCB11E-9EAE-F4EF-425C-05D53B5A1410}"/>
                    </a:ext>
                  </a:extLst>
                </p:cNvPr>
                <p:cNvCxnSpPr>
                  <a:cxnSpLocks/>
                  <a:stCxn id="17" idx="2"/>
                  <a:endCxn id="25" idx="0"/>
                </p:cNvCxnSpPr>
                <p:nvPr/>
              </p:nvCxnSpPr>
              <p:spPr>
                <a:xfrm flipH="1">
                  <a:off x="2771927" y="2689128"/>
                  <a:ext cx="5597" cy="495585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D42D00E0-0544-59CB-1BA9-A5D24F70A895}"/>
                    </a:ext>
                  </a:extLst>
                </p:cNvPr>
                <p:cNvSpPr/>
                <p:nvPr/>
              </p:nvSpPr>
              <p:spPr>
                <a:xfrm>
                  <a:off x="469430" y="3192160"/>
                  <a:ext cx="1440432" cy="4173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Commandes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857CAF6-4D7A-1FB0-343E-7EC5B515F7B3}"/>
                    </a:ext>
                  </a:extLst>
                </p:cNvPr>
                <p:cNvSpPr/>
                <p:nvPr/>
              </p:nvSpPr>
              <p:spPr>
                <a:xfrm>
                  <a:off x="2047687" y="3184713"/>
                  <a:ext cx="1448480" cy="4247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Commandes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6" name="Connecteur droit avec flèche 25">
                  <a:extLst>
                    <a:ext uri="{FF2B5EF4-FFF2-40B4-BE49-F238E27FC236}">
                      <a16:creationId xmlns:a16="http://schemas.microsoft.com/office/drawing/2014/main" id="{E0051C4D-23C4-19DA-D559-CB78EBDF113B}"/>
                    </a:ext>
                  </a:extLst>
                </p:cNvPr>
                <p:cNvCxnSpPr>
                  <a:cxnSpLocks/>
                  <a:stCxn id="24" idx="2"/>
                </p:cNvCxnSpPr>
                <p:nvPr/>
              </p:nvCxnSpPr>
              <p:spPr>
                <a:xfrm>
                  <a:off x="1189646" y="3609466"/>
                  <a:ext cx="720216" cy="331605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droit avec flèche 26">
                  <a:extLst>
                    <a:ext uri="{FF2B5EF4-FFF2-40B4-BE49-F238E27FC236}">
                      <a16:creationId xmlns:a16="http://schemas.microsoft.com/office/drawing/2014/main" id="{BD08743F-6986-316E-F0D4-A9E6E820FEBE}"/>
                    </a:ext>
                  </a:extLst>
                </p:cNvPr>
                <p:cNvCxnSpPr>
                  <a:cxnSpLocks/>
                  <a:stCxn id="25" idx="2"/>
                </p:cNvCxnSpPr>
                <p:nvPr/>
              </p:nvCxnSpPr>
              <p:spPr>
                <a:xfrm flipH="1">
                  <a:off x="1981820" y="3609467"/>
                  <a:ext cx="790107" cy="33160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0AD412-77B2-2D53-B266-5921864A2422}"/>
                  </a:ext>
                </a:extLst>
              </p:cNvPr>
              <p:cNvSpPr/>
              <p:nvPr/>
            </p:nvSpPr>
            <p:spPr>
              <a:xfrm>
                <a:off x="3900361" y="0"/>
                <a:ext cx="1000125" cy="5568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Zotero ou Mendeley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Connecteur droit avec flèche 7">
                <a:extLst>
                  <a:ext uri="{FF2B5EF4-FFF2-40B4-BE49-F238E27FC236}">
                    <a16:creationId xmlns:a16="http://schemas.microsoft.com/office/drawing/2014/main" id="{FA175F54-9DB4-7AC5-671C-104525122A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98547" y="431744"/>
                <a:ext cx="351745" cy="36936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9045D01-9C65-4C00-C85B-A09A6A270F91}"/>
                  </a:ext>
                </a:extLst>
              </p:cNvPr>
              <p:cNvSpPr/>
              <p:nvPr/>
            </p:nvSpPr>
            <p:spPr>
              <a:xfrm>
                <a:off x="0" y="954860"/>
                <a:ext cx="3446780" cy="70400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Fichier de base de données: comprend toutes les références bibliographiques. 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Formats BibTeX OU BibLaTeX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AA579FD-9770-1221-2A07-6CEC75F5D408}"/>
                  </a:ext>
                </a:extLst>
              </p:cNvPr>
              <p:cNvSpPr/>
              <p:nvPr/>
            </p:nvSpPr>
            <p:spPr>
              <a:xfrm>
                <a:off x="0" y="2816028"/>
                <a:ext cx="3446673" cy="8172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Processing program (moteur de compilation): fait le lien entre le fichier .bib et le fichier .tex. 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737F548-D551-0022-3B1A-0075CDE91288}"/>
                  </a:ext>
                </a:extLst>
              </p:cNvPr>
              <p:cNvSpPr/>
              <p:nvPr/>
            </p:nvSpPr>
            <p:spPr>
              <a:xfrm>
                <a:off x="0" y="1885444"/>
                <a:ext cx="3446988" cy="74446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LaTeX Packages: définit les commandes et donc les options pouvant être appelées dans le fichier .tex.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1B76EB2-4071-EBDE-F2CD-7A66490A9263}"/>
                  </a:ext>
                </a:extLst>
              </p:cNvPr>
              <p:cNvSpPr/>
              <p:nvPr/>
            </p:nvSpPr>
            <p:spPr>
              <a:xfrm>
                <a:off x="0" y="3795165"/>
                <a:ext cx="3445510" cy="8413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Commandes pour définir un style de citation, insérer une référence, créer une bibliographie, etc.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640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8854AC9-B2F6-7B96-34AC-B019FAC34E45}"/>
              </a:ext>
            </a:extLst>
          </p:cNvPr>
          <p:cNvGrpSpPr/>
          <p:nvPr/>
        </p:nvGrpSpPr>
        <p:grpSpPr>
          <a:xfrm>
            <a:off x="3377247" y="2640965"/>
            <a:ext cx="5437505" cy="1576070"/>
            <a:chOff x="0" y="0"/>
            <a:chExt cx="6473747" cy="1877321"/>
          </a:xfrm>
        </p:grpSpPr>
        <p:pic>
          <p:nvPicPr>
            <p:cNvPr id="3" name="Image 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5A255788-8710-9767-1636-0A39B03DC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384" y="507"/>
              <a:ext cx="3433363" cy="182778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Image 3" descr="Une image contenant table&#10;&#10;Description générée automatiquement">
              <a:extLst>
                <a:ext uri="{FF2B5EF4-FFF2-40B4-BE49-F238E27FC236}">
                  <a16:creationId xmlns:a16="http://schemas.microsoft.com/office/drawing/2014/main" id="{B2464FDD-CA0F-BC79-F2D0-7FB75DFD8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9978"/>
              <a:ext cx="2019300" cy="114300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Flèche : droite 4">
              <a:extLst>
                <a:ext uri="{FF2B5EF4-FFF2-40B4-BE49-F238E27FC236}">
                  <a16:creationId xmlns:a16="http://schemas.microsoft.com/office/drawing/2014/main" id="{4A4D59BC-3AE8-DD16-DF48-4C69BF74EFAE}"/>
                </a:ext>
              </a:extLst>
            </p:cNvPr>
            <p:cNvSpPr/>
            <p:nvPr/>
          </p:nvSpPr>
          <p:spPr>
            <a:xfrm>
              <a:off x="2305724" y="536940"/>
              <a:ext cx="468916" cy="339866"/>
            </a:xfrm>
            <a:prstGeom prst="rightArrow">
              <a:avLst/>
            </a:prstGeom>
            <a:solidFill>
              <a:srgbClr val="CF0063"/>
            </a:solidFill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556A581-5EED-3D7B-0924-DC76F908B1F1}"/>
                </a:ext>
              </a:extLst>
            </p:cNvPr>
            <p:cNvSpPr/>
            <p:nvPr/>
          </p:nvSpPr>
          <p:spPr>
            <a:xfrm>
              <a:off x="185611" y="275129"/>
              <a:ext cx="1157161" cy="315253"/>
            </a:xfrm>
            <a:prstGeom prst="roundRect">
              <a:avLst/>
            </a:prstGeom>
            <a:noFill/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83B010B-E0DE-CBE2-D47D-90F11D5F842B}"/>
                </a:ext>
              </a:extLst>
            </p:cNvPr>
            <p:cNvSpPr/>
            <p:nvPr/>
          </p:nvSpPr>
          <p:spPr>
            <a:xfrm>
              <a:off x="3883671" y="1577916"/>
              <a:ext cx="1294130" cy="299405"/>
            </a:xfrm>
            <a:prstGeom prst="roundRect">
              <a:avLst/>
            </a:prstGeom>
            <a:noFill/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A8F6816-5181-8435-F3E9-A6F47F18A31D}"/>
                </a:ext>
              </a:extLst>
            </p:cNvPr>
            <p:cNvSpPr/>
            <p:nvPr/>
          </p:nvSpPr>
          <p:spPr>
            <a:xfrm>
              <a:off x="3040384" y="0"/>
              <a:ext cx="527698" cy="720191"/>
            </a:xfrm>
            <a:prstGeom prst="roundRect">
              <a:avLst/>
            </a:prstGeom>
            <a:noFill/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42169512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12684</TotalTime>
  <Words>238</Words>
  <Application>Microsoft Office PowerPoint</Application>
  <PresentationFormat>Grand écran</PresentationFormat>
  <Paragraphs>47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 Laurent Huber</dc:creator>
  <cp:lastModifiedBy>Vincent Laurent Huber</cp:lastModifiedBy>
  <cp:revision>40</cp:revision>
  <dcterms:created xsi:type="dcterms:W3CDTF">2023-04-11T14:32:54Z</dcterms:created>
  <dcterms:modified xsi:type="dcterms:W3CDTF">2023-05-09T14:34:24Z</dcterms:modified>
</cp:coreProperties>
</file>